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activeX/activeX2.xml" ContentType="application/vnd.ms-office.activeX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activeX/activeX2.bin" ContentType="application/vnd.ms-office.activeX"/>
  <Override PartName="/ppt/activeX/activeX3.bin" ContentType="application/vnd.ms-office.activeX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activeX/activeX1.bin" ContentType="application/vnd.ms-office.activeX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activeX/activeX3.xml" ContentType="application/vnd.ms-office.activeX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activeX/activeX1.xml" ContentType="application/vnd.ms-office.activeX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  <p:sldMasterId id="2147484189" r:id="rId2"/>
  </p:sldMasterIdLst>
  <p:notesMasterIdLst>
    <p:notesMasterId r:id="rId32"/>
  </p:notesMasterIdLst>
  <p:sldIdLst>
    <p:sldId id="256" r:id="rId3"/>
    <p:sldId id="262" r:id="rId4"/>
    <p:sldId id="261" r:id="rId5"/>
    <p:sldId id="263" r:id="rId6"/>
    <p:sldId id="257" r:id="rId7"/>
    <p:sldId id="258" r:id="rId8"/>
    <p:sldId id="270" r:id="rId9"/>
    <p:sldId id="259" r:id="rId10"/>
    <p:sldId id="271" r:id="rId11"/>
    <p:sldId id="275" r:id="rId12"/>
    <p:sldId id="280" r:id="rId13"/>
    <p:sldId id="279" r:id="rId14"/>
    <p:sldId id="278" r:id="rId15"/>
    <p:sldId id="281" r:id="rId16"/>
    <p:sldId id="282" r:id="rId17"/>
    <p:sldId id="286" r:id="rId18"/>
    <p:sldId id="293" r:id="rId19"/>
    <p:sldId id="294" r:id="rId20"/>
    <p:sldId id="287" r:id="rId21"/>
    <p:sldId id="284" r:id="rId22"/>
    <p:sldId id="260" r:id="rId23"/>
    <p:sldId id="289" r:id="rId24"/>
    <p:sldId id="272" r:id="rId25"/>
    <p:sldId id="290" r:id="rId26"/>
    <p:sldId id="273" r:id="rId27"/>
    <p:sldId id="291" r:id="rId28"/>
    <p:sldId id="274" r:id="rId29"/>
    <p:sldId id="277" r:id="rId30"/>
    <p:sldId id="27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9AA9E5-8F65-48A5-896C-E5D9430B120F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1D3BCC-B47F-4883-9027-C0B389E0BA8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923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Additional video resource: http://studyjams.scholastic.com/studyjams/jams/science/matter/solids-liquids-gases.htm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1D3BCC-B47F-4883-9027-C0B389E0BA8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1618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fld id="{F0D3E6A6-5D29-4EED-902F-E8ED57775054}" type="slidenum">
              <a:rPr lang="en-GB" sz="1200"/>
              <a:pPr/>
              <a:t>19</a:t>
            </a:fld>
            <a:endParaRPr lang="en-GB" sz="120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fld id="{F1BAA254-0B88-4446-9CB4-D72769532C2D}" type="slidenum">
              <a:rPr lang="en-GB" sz="1200"/>
              <a:pPr/>
              <a:t>22</a:t>
            </a:fld>
            <a:endParaRPr lang="en-GB" sz="12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fld id="{0F0EBC40-6AD9-4C31-9DDA-D683EDBAA411}" type="slidenum">
              <a:rPr lang="en-GB" sz="1200"/>
              <a:pPr/>
              <a:t>24</a:t>
            </a:fld>
            <a:endParaRPr lang="en-GB" sz="120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fld id="{9BDF9AE7-D04B-4254-9B34-F212993CE52C}" type="slidenum">
              <a:rPr lang="en-GB" sz="1200"/>
              <a:pPr/>
              <a:t>26</a:t>
            </a:fld>
            <a:endParaRPr lang="en-GB" sz="120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underl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669088"/>
            <a:ext cx="9144000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032625" y="66373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200" b="1" smtClean="0">
                <a:solidFill>
                  <a:srgbClr val="9900CC"/>
                </a:solidFill>
              </a:rPr>
              <a:t>© Boardworks Ltd 2004</a:t>
            </a:r>
          </a:p>
        </p:txBody>
      </p:sp>
      <p:pic>
        <p:nvPicPr>
          <p:cNvPr id="4" name="Picture 4" descr="boardworks_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98" t="7431" r="6938" b="10835"/>
          <a:stretch>
            <a:fillRect/>
          </a:stretch>
        </p:blipFill>
        <p:spPr bwMode="auto">
          <a:xfrm>
            <a:off x="7885113" y="0"/>
            <a:ext cx="1219200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right_butt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092825"/>
            <a:ext cx="501650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0" y="6607175"/>
            <a:ext cx="6667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200" b="1" smtClean="0">
                <a:solidFill>
                  <a:srgbClr val="FFFFFF"/>
                </a:solidFill>
              </a:rPr>
              <a:t>1 of 20</a:t>
            </a:r>
            <a:endParaRPr lang="en-US" sz="1200" b="1" smtClean="0">
              <a:solidFill>
                <a:srgbClr val="FFFFFF"/>
              </a:solidFill>
            </a:endParaRPr>
          </a:p>
        </p:txBody>
      </p:sp>
      <p:pic>
        <p:nvPicPr>
          <p:cNvPr id="7" name="Picture 7" descr="underlin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669088"/>
            <a:ext cx="9144000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032625" y="66373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200" b="1" smtClean="0">
                <a:solidFill>
                  <a:srgbClr val="9900CC"/>
                </a:solidFill>
              </a:rPr>
              <a:t>© Boardworks Ltd 2005</a:t>
            </a:r>
          </a:p>
        </p:txBody>
      </p:sp>
      <p:pic>
        <p:nvPicPr>
          <p:cNvPr id="9" name="Picture 9" descr="boardworks_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98" t="7431" r="6938" b="10835"/>
          <a:stretch>
            <a:fillRect/>
          </a:stretch>
        </p:blipFill>
        <p:spPr bwMode="auto">
          <a:xfrm>
            <a:off x="7885113" y="0"/>
            <a:ext cx="1219200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3"/>
          <p:cNvSpPr txBox="1">
            <a:spLocks noChangeArrowheads="1"/>
          </p:cNvSpPr>
          <p:nvPr userDrawn="1"/>
        </p:nvSpPr>
        <p:spPr bwMode="auto">
          <a:xfrm>
            <a:off x="0" y="6624638"/>
            <a:ext cx="11160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fld id="{B469D7E0-C9FA-4DCF-B090-32E123C5ED72}" type="slidenum">
              <a:rPr lang="en-GB" sz="1200" b="1" smtClean="0">
                <a:solidFill>
                  <a:srgbClr val="FFFFFF"/>
                </a:solidFill>
              </a:rPr>
              <a:pPr fontAlgn="base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r>
              <a:rPr lang="en-GB" sz="1200" b="1" smtClean="0">
                <a:solidFill>
                  <a:srgbClr val="FFFFFF"/>
                </a:solidFill>
              </a:rPr>
              <a:t> of 25</a:t>
            </a:r>
          </a:p>
        </p:txBody>
      </p:sp>
    </p:spTree>
    <p:extLst>
      <p:ext uri="{BB962C8B-B14F-4D97-AF65-F5344CB8AC3E}">
        <p14:creationId xmlns:p14="http://schemas.microsoft.com/office/powerpoint/2010/main" xmlns="" val="3635751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28120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0"/>
            <a:ext cx="21717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362700" cy="61261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28528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516688" cy="5492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9581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BD3CB8C6-6D30-45C2-9FB3-8B87DEA26C9D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206009F-B2AA-4B06-9E8C-4FDBF4E09B3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B8C6-6D30-45C2-9FB3-8B87DEA26C9D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009F-B2AA-4B06-9E8C-4FDBF4E09B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B8C6-6D30-45C2-9FB3-8B87DEA26C9D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009F-B2AA-4B06-9E8C-4FDBF4E09B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B8C6-6D30-45C2-9FB3-8B87DEA26C9D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009F-B2AA-4B06-9E8C-4FDBF4E09B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B8C6-6D30-45C2-9FB3-8B87DEA26C9D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009F-B2AA-4B06-9E8C-4FDBF4E09B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B8C6-6D30-45C2-9FB3-8B87DEA26C9D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009F-B2AA-4B06-9E8C-4FDBF4E09B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B8C6-6D30-45C2-9FB3-8B87DEA26C9D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009F-B2AA-4B06-9E8C-4FDBF4E09B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3845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B8C6-6D30-45C2-9FB3-8B87DEA26C9D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009F-B2AA-4B06-9E8C-4FDBF4E09B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B8C6-6D30-45C2-9FB3-8B87DEA26C9D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009F-B2AA-4B06-9E8C-4FDBF4E09B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B8C6-6D30-45C2-9FB3-8B87DEA26C9D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009F-B2AA-4B06-9E8C-4FDBF4E09B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CB8C6-6D30-45C2-9FB3-8B87DEA26C9D}" type="datetimeFigureOut">
              <a:rPr lang="en-US" smtClean="0"/>
              <a:pPr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6009F-B2AA-4B06-9E8C-4FDBF4E09B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50206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8998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8458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545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1361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924658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323000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jpe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8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underlin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669088"/>
            <a:ext cx="9144000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7032625" y="66373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200" b="1" smtClean="0">
                <a:solidFill>
                  <a:srgbClr val="9900CC"/>
                </a:solidFill>
              </a:rPr>
              <a:t>© Boardworks Ltd 2004</a:t>
            </a:r>
          </a:p>
        </p:txBody>
      </p:sp>
      <p:pic>
        <p:nvPicPr>
          <p:cNvPr id="12292" name="Picture 4" descr="swish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72358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boardworks_logo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98" t="7431" r="6938" b="10835"/>
          <a:stretch>
            <a:fillRect/>
          </a:stretch>
        </p:blipFill>
        <p:spPr bwMode="auto">
          <a:xfrm>
            <a:off x="7885113" y="0"/>
            <a:ext cx="1219200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right_button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59788" y="6092825"/>
            <a:ext cx="501650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left_button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092825"/>
            <a:ext cx="5429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0" y="6610350"/>
            <a:ext cx="6667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200" b="1" smtClean="0">
                <a:solidFill>
                  <a:srgbClr val="FFFFFF"/>
                </a:solidFill>
              </a:rPr>
              <a:t>1 of 20</a:t>
            </a:r>
            <a:endParaRPr lang="en-US" sz="1200" b="1" smtClean="0">
              <a:solidFill>
                <a:srgbClr val="FFFFFF"/>
              </a:solidFill>
            </a:endParaRPr>
          </a:p>
        </p:txBody>
      </p:sp>
      <p:pic>
        <p:nvPicPr>
          <p:cNvPr id="12297" name="Picture 9" descr="underlin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669088"/>
            <a:ext cx="9144000" cy="16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7032625" y="6637338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200" b="1" smtClean="0">
                <a:solidFill>
                  <a:srgbClr val="9900CC"/>
                </a:solidFill>
              </a:rPr>
              <a:t>© Boardworks Ltd 2005</a:t>
            </a:r>
          </a:p>
        </p:txBody>
      </p:sp>
      <p:pic>
        <p:nvPicPr>
          <p:cNvPr id="12299" name="Picture 11" descr="swish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9275"/>
            <a:ext cx="723582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0" name="Picture 12" descr="boardworks_logo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898" t="7431" r="6938" b="10835"/>
          <a:stretch>
            <a:fillRect/>
          </a:stretch>
        </p:blipFill>
        <p:spPr bwMode="auto">
          <a:xfrm>
            <a:off x="7885113" y="0"/>
            <a:ext cx="1219200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13" descr="left_button">
            <a:hlinkClick r:id="" action="ppaction://hlinkshowjump?jump=previousslide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6092825"/>
            <a:ext cx="542925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2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651668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       Click to edit Master title style</a:t>
            </a:r>
          </a:p>
        </p:txBody>
      </p:sp>
      <p:sp>
        <p:nvSpPr>
          <p:cNvPr id="12303" name="Text Box 26"/>
          <p:cNvSpPr txBox="1">
            <a:spLocks noChangeArrowheads="1"/>
          </p:cNvSpPr>
          <p:nvPr userDrawn="1"/>
        </p:nvSpPr>
        <p:spPr bwMode="auto">
          <a:xfrm>
            <a:off x="0" y="6624638"/>
            <a:ext cx="111601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fld id="{5384F9D8-304C-4465-8F28-CF8B44F04493}" type="slidenum">
              <a:rPr lang="en-GB" sz="1200" b="1" smtClean="0">
                <a:solidFill>
                  <a:srgbClr val="FFFFFF"/>
                </a:solidFill>
              </a:rPr>
              <a:pPr fontAlgn="base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r>
              <a:rPr lang="en-GB" sz="1200" b="1" smtClean="0">
                <a:solidFill>
                  <a:srgbClr val="FFFFFF"/>
                </a:solidFill>
              </a:rPr>
              <a:t> of 25</a:t>
            </a:r>
          </a:p>
        </p:txBody>
      </p:sp>
      <p:grpSp>
        <p:nvGrpSpPr>
          <p:cNvPr id="12304" name="Group 45"/>
          <p:cNvGrpSpPr>
            <a:grpSpLocks/>
          </p:cNvGrpSpPr>
          <p:nvPr userDrawn="1"/>
        </p:nvGrpSpPr>
        <p:grpSpPr bwMode="auto">
          <a:xfrm>
            <a:off x="234950" y="90488"/>
            <a:ext cx="360363" cy="360362"/>
            <a:chOff x="1247" y="890"/>
            <a:chExt cx="227" cy="227"/>
          </a:xfrm>
        </p:grpSpPr>
        <p:sp>
          <p:nvSpPr>
            <p:cNvPr id="12305" name="Oval 46"/>
            <p:cNvSpPr>
              <a:spLocks noChangeAspect="1" noChangeArrowheads="1"/>
            </p:cNvSpPr>
            <p:nvPr userDrawn="1"/>
          </p:nvSpPr>
          <p:spPr bwMode="auto">
            <a:xfrm>
              <a:off x="1247" y="890"/>
              <a:ext cx="227" cy="227"/>
            </a:xfrm>
            <a:prstGeom prst="ellipse">
              <a:avLst/>
            </a:prstGeom>
            <a:solidFill>
              <a:srgbClr val="0100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FFFF"/>
                </a:solidFill>
              </a:endParaRPr>
            </a:p>
          </p:txBody>
        </p:sp>
        <p:sp>
          <p:nvSpPr>
            <p:cNvPr id="12306" name="Oval 47"/>
            <p:cNvSpPr>
              <a:spLocks noChangeAspect="1" noChangeArrowheads="1"/>
            </p:cNvSpPr>
            <p:nvPr userDrawn="1"/>
          </p:nvSpPr>
          <p:spPr bwMode="auto">
            <a:xfrm>
              <a:off x="1247" y="890"/>
              <a:ext cx="227" cy="227"/>
            </a:xfrm>
            <a:prstGeom prst="ellipse">
              <a:avLst/>
            </a:prstGeom>
            <a:noFill/>
            <a:ln w="22860">
              <a:solidFill>
                <a:srgbClr val="01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smtClean="0">
                <a:solidFill>
                  <a:srgbClr val="00FFFF"/>
                </a:solidFill>
              </a:endParaRPr>
            </a:p>
          </p:txBody>
        </p:sp>
        <p:pic>
          <p:nvPicPr>
            <p:cNvPr id="12307" name="Picture 48" descr="KS3_chemistry_orange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9" y="905"/>
              <a:ext cx="204" cy="2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8" name="Picture 49" descr="7G_image1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" y="955"/>
              <a:ext cx="136" cy="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9" name="Picture 50" descr="7G_image2"/>
            <p:cNvPicPr>
              <a:picLocks noChangeAspect="1" noChangeArrowheads="1"/>
            </p:cNvPicPr>
            <p:nvPr userDrawn="1"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6" y="917"/>
              <a:ext cx="84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740963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FF6600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 cstate="print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610FC3EB-42FB-4C38-8CAE-7A1293B83421}" type="datetime1">
              <a:rPr lang="en-US" smtClean="0"/>
              <a:pPr/>
              <a:t>4/2/2014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AC5B1FEA-406A-7749-A5C3-DDCB5F67A4CE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0" r:id="rId1"/>
    <p:sldLayoutId id="2147484191" r:id="rId2"/>
    <p:sldLayoutId id="2147484192" r:id="rId3"/>
    <p:sldLayoutId id="2147484193" r:id="rId4"/>
    <p:sldLayoutId id="2147484194" r:id="rId5"/>
    <p:sldLayoutId id="2147484195" r:id="rId6"/>
    <p:sldLayoutId id="2147484196" r:id="rId7"/>
    <p:sldLayoutId id="2147484197" r:id="rId8"/>
    <p:sldLayoutId id="2147484198" r:id="rId9"/>
    <p:sldLayoutId id="2147484199" r:id="rId10"/>
    <p:sldLayoutId id="214748420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://www.brainpop.com/science/matterandchemistry/atomicmodel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41.jpeg"/><Relationship Id="rId5" Type="http://schemas.openxmlformats.org/officeDocument/2006/relationships/image" Target="../media/image36.jpeg"/><Relationship Id="rId10" Type="http://schemas.openxmlformats.org/officeDocument/2006/relationships/image" Target="../media/image40.jpeg"/><Relationship Id="rId4" Type="http://schemas.openxmlformats.org/officeDocument/2006/relationships/image" Target="../media/image35.jpeg"/><Relationship Id="rId9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9.jpeg"/><Relationship Id="rId4" Type="http://schemas.openxmlformats.org/officeDocument/2006/relationships/notesSlide" Target="../notesSlides/notesSlide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9.jpeg"/><Relationship Id="rId4" Type="http://schemas.openxmlformats.org/officeDocument/2006/relationships/notesSlide" Target="../notesSlides/notesSlid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49.jpeg"/><Relationship Id="rId4" Type="http://schemas.openxmlformats.org/officeDocument/2006/relationships/notesSlide" Target="../notesSlides/notesSlide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Atoms and Atomic Theory</a:t>
            </a:r>
            <a:endParaRPr lang="en-US" sz="36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228600"/>
            <a:ext cx="372087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64836">
            <a:off x="1061815" y="4054598"/>
            <a:ext cx="1554182" cy="1554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34289">
            <a:off x="5888916" y="1321505"/>
            <a:ext cx="2496442" cy="2441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4419600" y="533400"/>
            <a:ext cx="457200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57800" y="1676400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38200" y="3276600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924800" y="56083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568470" y="6324600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577562" y="5314235"/>
            <a:ext cx="457200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839612" y="2667000"/>
            <a:ext cx="457200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053102" y="1295400"/>
            <a:ext cx="457200" cy="4572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908537" y="457200"/>
            <a:ext cx="457200" cy="4572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52400" y="3041904"/>
            <a:ext cx="457200" cy="4572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887674" y="6099048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43600" y="807720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330674" y="4114800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l"/>
            <a:r>
              <a:rPr lang="en-US" i="1" dirty="0" smtClean="0"/>
              <a:t>Essential Questions: </a:t>
            </a:r>
            <a:r>
              <a:rPr lang="en-US" i="1" dirty="0" smtClean="0">
                <a:solidFill>
                  <a:srgbClr val="FF0000"/>
                </a:solidFill>
              </a:rPr>
              <a:t>How and why has the Atomic Theory changed over time? </a:t>
            </a:r>
            <a:r>
              <a:rPr lang="en-US" i="1" dirty="0" smtClean="0"/>
              <a:t>How can we describe the molecular motion of the states of matter? </a:t>
            </a:r>
          </a:p>
        </p:txBody>
      </p:sp>
    </p:spTree>
    <p:extLst>
      <p:ext uri="{BB962C8B-B14F-4D97-AF65-F5344CB8AC3E}">
        <p14:creationId xmlns:p14="http://schemas.microsoft.com/office/powerpoint/2010/main" xmlns="" val="3248219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350520"/>
            <a:ext cx="9144000" cy="1143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381000"/>
            <a:ext cx="9067800" cy="1202485"/>
          </a:xfrm>
        </p:spPr>
        <p:txBody>
          <a:bodyPr/>
          <a:lstStyle/>
          <a:p>
            <a:r>
              <a:rPr lang="en-US" sz="7200" dirty="0" smtClean="0">
                <a:solidFill>
                  <a:schemeClr val="bg1"/>
                </a:solidFill>
                <a:latin typeface="Bernard MT Condensed" pitchFamily="18" charset="0"/>
              </a:rPr>
              <a:t>Atomic Theory Timeline </a:t>
            </a:r>
            <a:endParaRPr lang="en-US" sz="7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394373412"/>
              </p:ext>
            </p:extLst>
          </p:nvPr>
        </p:nvGraphicFramePr>
        <p:xfrm>
          <a:off x="1066800" y="2209800"/>
          <a:ext cx="7010400" cy="2743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61487"/>
                <a:gridCol w="3793482"/>
                <a:gridCol w="1855431"/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Scientist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Information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Model</a:t>
                      </a:r>
                      <a:endParaRPr lang="en-US" sz="1800" dirty="0"/>
                    </a:p>
                  </a:txBody>
                  <a:tcPr/>
                </a:tc>
              </a:tr>
              <a:tr h="1426845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John Dalton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All matter is made of atoms. Atoms are too small to see, indivisible and indestructible. All atoms of a given element are identical.</a:t>
                      </a:r>
                      <a:r>
                        <a:rPr lang="en-US" sz="2400" baseline="0" dirty="0" smtClean="0"/>
                        <a:t> </a:t>
                      </a:r>
                      <a:endParaRPr lang="en-US" sz="2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6400801" y="3048000"/>
            <a:ext cx="1355270" cy="1371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410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57463574"/>
              </p:ext>
            </p:extLst>
          </p:nvPr>
        </p:nvGraphicFramePr>
        <p:xfrm>
          <a:off x="1066800" y="2286000"/>
          <a:ext cx="7010400" cy="23241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361487"/>
                <a:gridCol w="3793482"/>
                <a:gridCol w="1855431"/>
              </a:tblGrid>
              <a:tr h="403860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Scientist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Information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Model</a:t>
                      </a:r>
                      <a:endParaRPr lang="en-US" sz="1800" dirty="0"/>
                    </a:p>
                  </a:txBody>
                  <a:tcPr/>
                </a:tc>
              </a:tr>
              <a:tr h="1882140">
                <a:tc>
                  <a:txBody>
                    <a:bodyPr/>
                    <a:lstStyle/>
                    <a:p>
                      <a:endParaRPr lang="en-US" sz="1600" b="1" dirty="0" smtClean="0"/>
                    </a:p>
                    <a:p>
                      <a:endParaRPr lang="en-US" sz="1600" b="1" dirty="0" smtClean="0"/>
                    </a:p>
                    <a:p>
                      <a:r>
                        <a:rPr lang="en-US" sz="1600" b="1" dirty="0" smtClean="0"/>
                        <a:t>J.J Thompson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Discovered</a:t>
                      </a:r>
                      <a:r>
                        <a:rPr lang="en-US" sz="2400" baseline="0" dirty="0" smtClean="0"/>
                        <a:t> the 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negative electron</a:t>
                      </a:r>
                      <a:r>
                        <a:rPr lang="en-US" sz="2400" baseline="0" dirty="0" smtClean="0"/>
                        <a:t>, and predicted that there also must be a 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positive particle </a:t>
                      </a:r>
                      <a:r>
                        <a:rPr lang="en-US" sz="2400" baseline="0" dirty="0" smtClean="0"/>
                        <a:t>to hold the electrons in place.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743200"/>
            <a:ext cx="17145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0" y="457200"/>
            <a:ext cx="9144000" cy="1143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35815"/>
            <a:ext cx="8123485" cy="1202485"/>
          </a:xfrm>
        </p:spPr>
        <p:txBody>
          <a:bodyPr/>
          <a:lstStyle/>
          <a:p>
            <a:r>
              <a:rPr lang="en-US" sz="6600" dirty="0" smtClean="0">
                <a:solidFill>
                  <a:schemeClr val="bg1"/>
                </a:solidFill>
                <a:latin typeface="Bernard MT Condensed" pitchFamily="18" charset="0"/>
              </a:rPr>
              <a:t>Atomic Theory Timeline </a:t>
            </a:r>
            <a:endParaRPr lang="en-US" sz="6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629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61818977"/>
              </p:ext>
            </p:extLst>
          </p:nvPr>
        </p:nvGraphicFramePr>
        <p:xfrm>
          <a:off x="609600" y="2517530"/>
          <a:ext cx="7543800" cy="228307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65078"/>
                <a:gridCol w="4082117"/>
                <a:gridCol w="1996605"/>
              </a:tblGrid>
              <a:tr h="36869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Scientist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Information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Model</a:t>
                      </a:r>
                      <a:endParaRPr lang="en-US" sz="1800" dirty="0"/>
                    </a:p>
                  </a:txBody>
                  <a:tcPr/>
                </a:tc>
              </a:tr>
              <a:tr h="1914376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Ernest</a:t>
                      </a:r>
                      <a:r>
                        <a:rPr lang="en-US" sz="2000" baseline="0" dirty="0" smtClean="0"/>
                        <a:t> Rutherford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FF0000"/>
                          </a:solidFill>
                        </a:rPr>
                        <a:t>Discovered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 the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nucleus</a:t>
                      </a:r>
                      <a:r>
                        <a:rPr lang="en-US" sz="2000" baseline="0" dirty="0" smtClean="0"/>
                        <a:t> of an atom and named the positive particles in the nucleus “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protons</a:t>
                      </a:r>
                      <a:r>
                        <a:rPr lang="en-US" sz="2000" baseline="0" dirty="0" smtClean="0"/>
                        <a:t>”. Concluded that electrons are scattered in 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empty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space</a:t>
                      </a:r>
                      <a:r>
                        <a:rPr lang="en-US" sz="2000" baseline="0" dirty="0" smtClean="0"/>
                        <a:t> around the nucleus.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1274" name="Picture 1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307" t="18497" r="21941"/>
          <a:stretch/>
        </p:blipFill>
        <p:spPr bwMode="auto">
          <a:xfrm>
            <a:off x="6324600" y="2895600"/>
            <a:ext cx="177877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457200"/>
            <a:ext cx="9144000" cy="1143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9100" y="397715"/>
            <a:ext cx="8305800" cy="1202485"/>
          </a:xfrm>
        </p:spPr>
        <p:txBody>
          <a:bodyPr/>
          <a:lstStyle/>
          <a:p>
            <a:r>
              <a:rPr lang="en-US" sz="6600" dirty="0" smtClean="0">
                <a:solidFill>
                  <a:schemeClr val="bg1"/>
                </a:solidFill>
                <a:latin typeface="Bernard MT Condensed" pitchFamily="18" charset="0"/>
              </a:rPr>
              <a:t>Atomic Theory Timeline </a:t>
            </a:r>
            <a:endParaRPr lang="en-US" sz="6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168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30577367"/>
              </p:ext>
            </p:extLst>
          </p:nvPr>
        </p:nvGraphicFramePr>
        <p:xfrm>
          <a:off x="609600" y="2400300"/>
          <a:ext cx="7924800" cy="24765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539072"/>
                <a:gridCol w="4288284"/>
                <a:gridCol w="2097444"/>
              </a:tblGrid>
              <a:tr h="955222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Scientist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Information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Model</a:t>
                      </a:r>
                      <a:endParaRPr lang="en-US" sz="2400" dirty="0"/>
                    </a:p>
                  </a:txBody>
                  <a:tcPr/>
                </a:tc>
              </a:tr>
              <a:tr h="152127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James Chadwick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Discovered</a:t>
                      </a:r>
                      <a:r>
                        <a:rPr lang="en-US" sz="2000" baseline="0" dirty="0" smtClean="0"/>
                        <a:t> that 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neutrons</a:t>
                      </a:r>
                      <a:r>
                        <a:rPr lang="en-US" sz="2000" baseline="0" dirty="0" smtClean="0"/>
                        <a:t> were also located in the nucleus of an atoms and that they contain 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no</a:t>
                      </a:r>
                      <a:r>
                        <a:rPr lang="en-US" sz="2000" baseline="0" dirty="0" smtClean="0"/>
                        <a:t> </a:t>
                      </a:r>
                      <a:r>
                        <a:rPr lang="en-US" sz="2000" baseline="0" dirty="0" smtClean="0">
                          <a:solidFill>
                            <a:srgbClr val="FF0000"/>
                          </a:solidFill>
                        </a:rPr>
                        <a:t>charge</a:t>
                      </a:r>
                      <a:r>
                        <a:rPr lang="en-US" sz="2000" baseline="0" dirty="0" smtClean="0"/>
                        <a:t>.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21336" y="762000"/>
            <a:ext cx="9144000" cy="1143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" y="702515"/>
            <a:ext cx="9144000" cy="1202485"/>
          </a:xfrm>
        </p:spPr>
        <p:txBody>
          <a:bodyPr/>
          <a:lstStyle/>
          <a:p>
            <a:r>
              <a:rPr lang="en-US" sz="6600" dirty="0" smtClean="0">
                <a:solidFill>
                  <a:schemeClr val="bg1"/>
                </a:solidFill>
                <a:latin typeface="Bernard MT Condensed" pitchFamily="18" charset="0"/>
              </a:rPr>
              <a:t>Atomic Theory Timeline </a:t>
            </a:r>
            <a:endParaRPr lang="en-US" sz="6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34"/>
          <a:stretch/>
        </p:blipFill>
        <p:spPr bwMode="auto">
          <a:xfrm>
            <a:off x="6629400" y="3352800"/>
            <a:ext cx="1774825" cy="17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Oval 9"/>
          <p:cNvSpPr/>
          <p:nvPr/>
        </p:nvSpPr>
        <p:spPr>
          <a:xfrm>
            <a:off x="7513764" y="39624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380096" y="411480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589964" y="4221480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227696" y="4056888"/>
            <a:ext cx="152400" cy="152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265796" y="4056888"/>
            <a:ext cx="76200" cy="12268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/>
          <p:cNvCxnSpPr>
            <a:endCxn id="10" idx="7"/>
          </p:cNvCxnSpPr>
          <p:nvPr/>
        </p:nvCxnSpPr>
        <p:spPr>
          <a:xfrm flipH="1">
            <a:off x="7643846" y="2895600"/>
            <a:ext cx="326308" cy="108911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589964" y="2895599"/>
            <a:ext cx="912975" cy="30777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2">
                    <a:lumMod val="50000"/>
                  </a:schemeClr>
                </a:solidFill>
              </a:rPr>
              <a:t>Neutrons</a:t>
            </a:r>
            <a:endParaRPr lang="en-US" sz="14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944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04800"/>
            <a:ext cx="91440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8153400" cy="1202485"/>
          </a:xfrm>
        </p:spPr>
        <p:txBody>
          <a:bodyPr/>
          <a:lstStyle/>
          <a:p>
            <a:r>
              <a:rPr lang="en-US" sz="6600" dirty="0" smtClean="0">
                <a:solidFill>
                  <a:schemeClr val="bg1"/>
                </a:solidFill>
                <a:latin typeface="Bernard MT Condensed" pitchFamily="18" charset="0"/>
              </a:rPr>
              <a:t>Atomic Theory Timeline </a:t>
            </a:r>
            <a:endParaRPr lang="en-US" sz="6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39070764"/>
              </p:ext>
            </p:extLst>
          </p:nvPr>
        </p:nvGraphicFramePr>
        <p:xfrm>
          <a:off x="761999" y="2614452"/>
          <a:ext cx="7329425" cy="2490947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423445"/>
                <a:gridCol w="3966113"/>
                <a:gridCol w="1939867"/>
              </a:tblGrid>
              <a:tr h="513697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Scientist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Information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Model</a:t>
                      </a:r>
                      <a:endParaRPr lang="en-US" sz="1800" dirty="0"/>
                    </a:p>
                  </a:txBody>
                  <a:tcPr/>
                </a:tc>
              </a:tr>
              <a:tr h="1977250">
                <a:tc>
                  <a:txBody>
                    <a:bodyPr/>
                    <a:lstStyle/>
                    <a:p>
                      <a:r>
                        <a:rPr lang="en-US" sz="2400" dirty="0" err="1" smtClean="0"/>
                        <a:t>Neils</a:t>
                      </a:r>
                      <a:r>
                        <a:rPr lang="en-US" sz="2400" dirty="0" smtClean="0"/>
                        <a:t> Bohr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Concluded that electrons are located in planet-like </a:t>
                      </a:r>
                      <a:r>
                        <a:rPr lang="en-US" sz="2400" dirty="0" smtClean="0">
                          <a:solidFill>
                            <a:srgbClr val="FF0000"/>
                          </a:solidFill>
                        </a:rPr>
                        <a:t>orbits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2400" baseline="0" dirty="0" smtClean="0"/>
                        <a:t>around the nucleus in certain energy levels. 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5352" y="3200400"/>
            <a:ext cx="1803398" cy="1767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1473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52404552"/>
              </p:ext>
            </p:extLst>
          </p:nvPr>
        </p:nvGraphicFramePr>
        <p:xfrm>
          <a:off x="609600" y="2003425"/>
          <a:ext cx="7696202" cy="3200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737852"/>
                <a:gridCol w="3921409"/>
                <a:gridCol w="2036941"/>
              </a:tblGrid>
              <a:tr h="512064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Scientist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Information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Model</a:t>
                      </a:r>
                      <a:endParaRPr lang="en-US" sz="2400" dirty="0"/>
                    </a:p>
                  </a:txBody>
                  <a:tcPr/>
                </a:tc>
              </a:tr>
              <a:tr h="2688336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(Many Scientists!)</a:t>
                      </a:r>
                    </a:p>
                    <a:p>
                      <a:r>
                        <a:rPr lang="en-US" sz="1800" b="1" dirty="0" smtClean="0"/>
                        <a:t>The</a:t>
                      </a:r>
                      <a:r>
                        <a:rPr lang="en-US" sz="1800" b="1" baseline="0" dirty="0" smtClean="0"/>
                        <a:t> Modern Atomic Theory</a:t>
                      </a:r>
                      <a:endParaRPr 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Electrons do not orbit</a:t>
                      </a:r>
                      <a:r>
                        <a:rPr lang="en-US" sz="2400" baseline="0" dirty="0" smtClean="0"/>
                        <a:t> the nucleus in neat planet-like orbits but move at high speeds in an </a:t>
                      </a:r>
                      <a:r>
                        <a:rPr lang="en-US" sz="2400" baseline="0" dirty="0" smtClean="0">
                          <a:solidFill>
                            <a:srgbClr val="FF0000"/>
                          </a:solidFill>
                        </a:rPr>
                        <a:t>electron cloud </a:t>
                      </a:r>
                      <a:r>
                        <a:rPr lang="en-US" sz="2400" baseline="0" dirty="0" smtClean="0"/>
                        <a:t>around the nucleus.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971800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81000"/>
            <a:ext cx="91440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8600"/>
            <a:ext cx="8839200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64938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48091"/>
            <a:ext cx="9144000" cy="205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2" y="635000"/>
            <a:ext cx="6965245" cy="1202485"/>
          </a:xfrm>
        </p:spPr>
        <p:txBody>
          <a:bodyPr/>
          <a:lstStyle/>
          <a:p>
            <a:pPr algn="l"/>
            <a:r>
              <a:rPr lang="en-US" sz="7200" dirty="0" smtClean="0">
                <a:solidFill>
                  <a:schemeClr val="bg1"/>
                </a:solidFill>
                <a:latin typeface="Bernard MT Condensed" pitchFamily="18" charset="0"/>
              </a:rPr>
              <a:t>Think-Pair-Share!</a:t>
            </a:r>
            <a:endParaRPr lang="en-US" sz="7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438400"/>
            <a:ext cx="8839200" cy="39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Take a minute to read the essential question as I read it aloud: </a:t>
            </a:r>
            <a:r>
              <a:rPr lang="en-US" sz="3200" dirty="0" smtClean="0">
                <a:solidFill>
                  <a:srgbClr val="FF0000"/>
                </a:solidFill>
              </a:rPr>
              <a:t>“</a:t>
            </a:r>
            <a:r>
              <a:rPr lang="en-US" sz="3200" i="1" dirty="0">
                <a:solidFill>
                  <a:srgbClr val="FF0000"/>
                </a:solidFill>
              </a:rPr>
              <a:t>How and why has the Atomic Theory changed over time</a:t>
            </a:r>
            <a:r>
              <a:rPr lang="en-US" sz="3200" i="1" dirty="0" smtClean="0">
                <a:solidFill>
                  <a:srgbClr val="FF0000"/>
                </a:solidFill>
              </a:rPr>
              <a:t>?”</a:t>
            </a:r>
          </a:p>
          <a:p>
            <a:pPr marL="0" indent="0">
              <a:buNone/>
            </a:pPr>
            <a:r>
              <a:rPr lang="en-US" sz="3200" i="1" dirty="0" smtClean="0"/>
              <a:t>After you have jotted down your notes in the space on your guided notes, exchange your thoughts with your partner. We will have share-outs and discuss the answer. </a:t>
            </a:r>
            <a:endParaRPr lang="en-US" sz="3200" dirty="0"/>
          </a:p>
        </p:txBody>
      </p:sp>
      <p:pic>
        <p:nvPicPr>
          <p:cNvPr id="6146" name="Picture 2" descr="C:\Documents and Settings\303909\Local Settings\Temporary Internet Files\Content.IE5\HEBCFXS5\MP900448709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34635"/>
            <a:ext cx="198120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401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358042"/>
            <a:ext cx="6734949" cy="2148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371600" y="4191000"/>
            <a:ext cx="64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http://www.brainpop.com/science/matterandchemistry/atomicmodel</a:t>
            </a:r>
            <a:r>
              <a:rPr lang="en-US" dirty="0" smtClean="0">
                <a:hlinkClick r:id="rId4"/>
              </a:rPr>
              <a:t>/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135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Atoms and Atomic Theory</a:t>
            </a:r>
            <a:endParaRPr lang="en-US" sz="36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228600"/>
            <a:ext cx="3720870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364836">
            <a:off x="1061815" y="4054598"/>
            <a:ext cx="1554182" cy="1554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34289">
            <a:off x="5888916" y="1321505"/>
            <a:ext cx="2496442" cy="2441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4419600" y="533400"/>
            <a:ext cx="457200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57800" y="1676400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838200" y="3276600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924800" y="56083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568470" y="6324600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8577562" y="5314235"/>
            <a:ext cx="457200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839612" y="2667000"/>
            <a:ext cx="457200" cy="457200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053102" y="1295400"/>
            <a:ext cx="457200" cy="4572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908537" y="457200"/>
            <a:ext cx="457200" cy="4572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52400" y="3041904"/>
            <a:ext cx="457200" cy="4572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887674" y="6099048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43600" y="807720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8330674" y="4114800"/>
            <a:ext cx="457200" cy="457200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/>
          </a:bodyPr>
          <a:lstStyle/>
          <a:p>
            <a:pPr algn="l"/>
            <a:r>
              <a:rPr lang="en-US" i="1" dirty="0" smtClean="0"/>
              <a:t>Essential Questions: </a:t>
            </a:r>
            <a:r>
              <a:rPr lang="en-US" i="1" dirty="0" smtClean="0">
                <a:solidFill>
                  <a:schemeClr val="tx1"/>
                </a:solidFill>
              </a:rPr>
              <a:t>How and why has the Atomic Theory changed over time? </a:t>
            </a:r>
            <a:r>
              <a:rPr lang="en-US" i="1" dirty="0" smtClean="0">
                <a:solidFill>
                  <a:srgbClr val="FF0000"/>
                </a:solidFill>
              </a:rPr>
              <a:t>How can we describe the molecular motion of the states of matter? </a:t>
            </a:r>
          </a:p>
        </p:txBody>
      </p:sp>
    </p:spTree>
    <p:extLst>
      <p:ext uri="{BB962C8B-B14F-4D97-AF65-F5344CB8AC3E}">
        <p14:creationId xmlns:p14="http://schemas.microsoft.com/office/powerpoint/2010/main" xmlns="" val="728837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620" name="Picture 36" descr="wip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628775"/>
            <a:ext cx="1417637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      Three states of matter</a:t>
            </a:r>
          </a:p>
        </p:txBody>
      </p:sp>
      <p:pic>
        <p:nvPicPr>
          <p:cNvPr id="195615" name="Picture 31" descr="carrots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49713"/>
            <a:ext cx="1439862" cy="1992312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5591" name="Object 7"/>
          <p:cNvGraphicFramePr>
            <a:graphicFrameLocks noChangeAspect="1"/>
          </p:cNvGraphicFramePr>
          <p:nvPr/>
        </p:nvGraphicFramePr>
        <p:xfrm>
          <a:off x="6661150" y="1628775"/>
          <a:ext cx="935038" cy="1944688"/>
        </p:xfrm>
        <a:graphic>
          <a:graphicData uri="http://schemas.openxmlformats.org/presentationml/2006/ole">
            <p:oleObj spid="_x0000_s16434" name="Picture Publisher Image" r:id="rId6" imgW="809625" imgH="2686050" progId="">
              <p:embed/>
            </p:oleObj>
          </a:graphicData>
        </a:graphic>
      </p:graphicFrame>
      <p:pic>
        <p:nvPicPr>
          <p:cNvPr id="195621" name="Picture 37" descr="clock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313" y="1628775"/>
            <a:ext cx="144145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623" name="Picture 39" descr="washing-up liquid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33800" y="1628775"/>
            <a:ext cx="1298575" cy="1944688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625" name="Picture 41" descr="orange juice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3813" y="1628775"/>
            <a:ext cx="122555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626" name="Picture 42" descr="gas_flame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044950"/>
            <a:ext cx="2208212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5627" name="Picture 43" descr="sun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7625" y="1628775"/>
            <a:ext cx="1257300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628" name="Oval 44"/>
          <p:cNvSpPr>
            <a:spLocks noChangeAspect="1" noChangeArrowheads="1"/>
          </p:cNvSpPr>
          <p:nvPr/>
        </p:nvSpPr>
        <p:spPr bwMode="auto">
          <a:xfrm>
            <a:off x="339725" y="809625"/>
            <a:ext cx="252413" cy="252413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rgbClr val="9900CC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00FFFF"/>
              </a:solidFill>
            </a:endParaRPr>
          </a:p>
        </p:txBody>
      </p:sp>
      <p:sp>
        <p:nvSpPr>
          <p:cNvPr id="195631" name="Text Box 47"/>
          <p:cNvSpPr txBox="1">
            <a:spLocks noChangeArrowheads="1"/>
          </p:cNvSpPr>
          <p:nvPr/>
        </p:nvSpPr>
        <p:spPr bwMode="auto">
          <a:xfrm>
            <a:off x="1258888" y="3519488"/>
            <a:ext cx="13684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GB" sz="3200" b="1" smtClean="0">
                <a:solidFill>
                  <a:srgbClr val="010067"/>
                </a:solidFill>
              </a:rPr>
              <a:t>solid</a:t>
            </a:r>
          </a:p>
        </p:txBody>
      </p:sp>
      <p:pic>
        <p:nvPicPr>
          <p:cNvPr id="195632" name="Picture 48" descr="wooden guitar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9613" y="4032250"/>
            <a:ext cx="1439862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633" name="Text Box 49"/>
          <p:cNvSpPr txBox="1">
            <a:spLocks noChangeArrowheads="1"/>
          </p:cNvSpPr>
          <p:nvPr/>
        </p:nvSpPr>
        <p:spPr bwMode="auto">
          <a:xfrm>
            <a:off x="4311650" y="3494088"/>
            <a:ext cx="13684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GB" sz="3200" b="1" smtClean="0">
                <a:solidFill>
                  <a:srgbClr val="010067"/>
                </a:solidFill>
              </a:rPr>
              <a:t>liquid</a:t>
            </a:r>
          </a:p>
        </p:txBody>
      </p:sp>
      <p:pic>
        <p:nvPicPr>
          <p:cNvPr id="195634" name="Picture 50" descr="Lynmouth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3622" r="13287"/>
          <a:stretch>
            <a:fillRect/>
          </a:stretch>
        </p:blipFill>
        <p:spPr bwMode="auto">
          <a:xfrm>
            <a:off x="3735388" y="4044950"/>
            <a:ext cx="2665412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635" name="Text Box 51"/>
          <p:cNvSpPr txBox="1">
            <a:spLocks noChangeArrowheads="1"/>
          </p:cNvSpPr>
          <p:nvPr/>
        </p:nvSpPr>
        <p:spPr bwMode="auto">
          <a:xfrm>
            <a:off x="7154863" y="3475038"/>
            <a:ext cx="13684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en-GB" sz="3200" b="1" smtClean="0">
                <a:solidFill>
                  <a:srgbClr val="010067"/>
                </a:solidFill>
              </a:rPr>
              <a:t>gas</a:t>
            </a:r>
          </a:p>
        </p:txBody>
      </p:sp>
      <p:sp>
        <p:nvSpPr>
          <p:cNvPr id="17425" name="AutoShape 53"/>
          <p:cNvSpPr>
            <a:spLocks noChangeArrowheads="1"/>
          </p:cNvSpPr>
          <p:nvPr/>
        </p:nvSpPr>
        <p:spPr bwMode="auto">
          <a:xfrm>
            <a:off x="395288" y="1557338"/>
            <a:ext cx="3097212" cy="4570412"/>
          </a:xfrm>
          <a:prstGeom prst="roundRect">
            <a:avLst>
              <a:gd name="adj" fmla="val 4662"/>
            </a:avLst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FFFF"/>
              </a:solidFill>
            </a:endParaRPr>
          </a:p>
        </p:txBody>
      </p:sp>
      <p:sp>
        <p:nvSpPr>
          <p:cNvPr id="17426" name="AutoShape 56"/>
          <p:cNvSpPr>
            <a:spLocks noChangeArrowheads="1"/>
          </p:cNvSpPr>
          <p:nvPr/>
        </p:nvSpPr>
        <p:spPr bwMode="auto">
          <a:xfrm>
            <a:off x="6588125" y="1557338"/>
            <a:ext cx="2447925" cy="4570412"/>
          </a:xfrm>
          <a:prstGeom prst="roundRect">
            <a:avLst>
              <a:gd name="adj" fmla="val 4662"/>
            </a:avLst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FFFF"/>
              </a:solidFill>
            </a:endParaRPr>
          </a:p>
        </p:txBody>
      </p:sp>
      <p:sp>
        <p:nvSpPr>
          <p:cNvPr id="17427" name="AutoShape 57"/>
          <p:cNvSpPr>
            <a:spLocks noChangeArrowheads="1"/>
          </p:cNvSpPr>
          <p:nvPr/>
        </p:nvSpPr>
        <p:spPr bwMode="auto">
          <a:xfrm>
            <a:off x="3592513" y="1557338"/>
            <a:ext cx="2879725" cy="4570412"/>
          </a:xfrm>
          <a:prstGeom prst="roundRect">
            <a:avLst>
              <a:gd name="adj" fmla="val 4662"/>
            </a:avLst>
          </a:prstGeom>
          <a:noFill/>
          <a:ln w="38100">
            <a:solidFill>
              <a:srgbClr val="FF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FFFF"/>
              </a:solidFill>
            </a:endParaRPr>
          </a:p>
        </p:txBody>
      </p:sp>
      <p:sp>
        <p:nvSpPr>
          <p:cNvPr id="195645" name="Text Box 61"/>
          <p:cNvSpPr txBox="1">
            <a:spLocks noChangeArrowheads="1"/>
          </p:cNvSpPr>
          <p:nvPr/>
        </p:nvSpPr>
        <p:spPr bwMode="auto">
          <a:xfrm>
            <a:off x="592138" y="700088"/>
            <a:ext cx="8443912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1pPr>
            <a:lvl2pPr marL="742950" indent="-28575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2pPr>
            <a:lvl3pPr marL="11430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3pPr>
            <a:lvl4pPr marL="16002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4pPr>
            <a:lvl5pPr marL="2057400" indent="-228600"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FFFF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en-GB" smtClean="0">
                <a:solidFill>
                  <a:srgbClr val="010067"/>
                </a:solidFill>
              </a:rPr>
              <a:t>At room temperature most substances exist in one of three physical states.</a:t>
            </a:r>
            <a:endParaRPr lang="en-GB" smtClean="0"/>
          </a:p>
        </p:txBody>
      </p:sp>
    </p:spTree>
    <p:extLst>
      <p:ext uri="{BB962C8B-B14F-4D97-AF65-F5344CB8AC3E}">
        <p14:creationId xmlns:p14="http://schemas.microsoft.com/office/powerpoint/2010/main" xmlns="" val="4015489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9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9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 tmFilter="0, 0; .2, .5; .8, .5; 1, 0"/>
                                        <p:tgtEl>
                                          <p:spTgt spid="1956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500" autoRev="1" fill="hold"/>
                                        <p:tgtEl>
                                          <p:spTgt spid="1956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 tmFilter="0, 0; .2, .5; .8, .5; 1, 0"/>
                                        <p:tgtEl>
                                          <p:spTgt spid="1956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500" autoRev="1" fill="hold"/>
                                        <p:tgtEl>
                                          <p:spTgt spid="1956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 tmFilter="0, 0; .2, .5; .8, .5; 1, 0"/>
                                        <p:tgtEl>
                                          <p:spTgt spid="1956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500" autoRev="1" fill="hold"/>
                                        <p:tgtEl>
                                          <p:spTgt spid="1956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 tmFilter="0, 0; .2, .5; .8, .5; 1, 0"/>
                                        <p:tgtEl>
                                          <p:spTgt spid="1956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500" autoRev="1" fill="hold"/>
                                        <p:tgtEl>
                                          <p:spTgt spid="1956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9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1956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1956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 tmFilter="0, 0; .2, .5; .8, .5; 1, 0"/>
                                        <p:tgtEl>
                                          <p:spTgt spid="1956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autoRev="1" fill="hold"/>
                                        <p:tgtEl>
                                          <p:spTgt spid="1956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1956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1956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95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 tmFilter="0, 0; .2, .5; .8, .5; 1, 0"/>
                                        <p:tgtEl>
                                          <p:spTgt spid="1955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500" autoRev="1" fill="hold"/>
                                        <p:tgtEl>
                                          <p:spTgt spid="19559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 tmFilter="0, 0; .2, .5; .8, .5; 1, 0"/>
                                        <p:tgtEl>
                                          <p:spTgt spid="1956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500" autoRev="1" fill="hold"/>
                                        <p:tgtEl>
                                          <p:spTgt spid="1956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 tmFilter="0, 0; .2, .5; .8, .5; 1, 0"/>
                                        <p:tgtEl>
                                          <p:spTgt spid="1956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500" autoRev="1" fill="hold"/>
                                        <p:tgtEl>
                                          <p:spTgt spid="1956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628" grpId="0" animBg="1"/>
      <p:bldP spid="195631" grpId="0"/>
      <p:bldP spid="195633" grpId="0"/>
      <p:bldP spid="195635" grpId="0"/>
      <p:bldP spid="1956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09600"/>
            <a:ext cx="9144000" cy="1143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 smtClean="0">
                <a:solidFill>
                  <a:schemeClr val="bg1"/>
                </a:solidFill>
                <a:latin typeface="Bernard MT Condensed" pitchFamily="18" charset="0"/>
              </a:rPr>
              <a:t>Objectives</a:t>
            </a:r>
            <a:endParaRPr lang="en-US" sz="88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Students will explain that atoms are the smallest unit of an element and are composed of subatomic particles.</a:t>
            </a:r>
          </a:p>
          <a:p>
            <a:r>
              <a:rPr lang="en-US" dirty="0" smtClean="0"/>
              <a:t>Students will analyze models of the scientific theory of atoms. </a:t>
            </a:r>
          </a:p>
          <a:p>
            <a:r>
              <a:rPr lang="en-US" dirty="0" smtClean="0"/>
              <a:t>Students will analyze models and describe the motion of particles in solids, liquids, and/or gasses.</a:t>
            </a:r>
          </a:p>
          <a:p>
            <a:endParaRPr lang="en-US" dirty="0"/>
          </a:p>
        </p:txBody>
      </p:sp>
      <p:sp>
        <p:nvSpPr>
          <p:cNvPr id="17" name="Right Triangle 16"/>
          <p:cNvSpPr/>
          <p:nvPr/>
        </p:nvSpPr>
        <p:spPr>
          <a:xfrm flipH="1">
            <a:off x="6172200" y="3886200"/>
            <a:ext cx="2971800" cy="2895600"/>
          </a:xfrm>
          <a:prstGeom prst="rtTriangl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509" name="Picture 5" descr="C:\Documents and Settings\303909\Local Settings\Temporary Internet Files\Content.IE5\5WMR0WMH\MC90039120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4233" y="5311422"/>
            <a:ext cx="1447800" cy="1382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1500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762000"/>
            <a:ext cx="7380287" cy="5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5242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-34212" y="304800"/>
            <a:ext cx="9220200" cy="1447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800" dirty="0" smtClean="0">
                <a:solidFill>
                  <a:schemeClr val="bg1"/>
                </a:solidFill>
                <a:latin typeface="Bernard MT Condensed" pitchFamily="18" charset="0"/>
              </a:rPr>
              <a:t>Solids</a:t>
            </a:r>
            <a:endParaRPr lang="en-US" sz="9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particles in a solid are </a:t>
            </a:r>
            <a:r>
              <a:rPr lang="en-US" i="1" dirty="0" smtClean="0"/>
              <a:t>very tightly packed and vibrate in place.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Solids have a definite volume and shape.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7172" name="Picture 4" descr="C:\Program Files\Microsoft Office\MEDIA\CAGCAT10\j0299763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548743"/>
            <a:ext cx="1827886" cy="150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Documents and Settings\303909\Local Settings\Temporary Internet Files\Content.IE5\8PP603J5\MP90040313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771464"/>
            <a:ext cx="2959608" cy="198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581400"/>
            <a:ext cx="281940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39520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7380288" cy="549275"/>
          </a:xfrm>
        </p:spPr>
        <p:txBody>
          <a:bodyPr/>
          <a:lstStyle/>
          <a:p>
            <a:pPr eaLnBrk="1" hangingPunct="1"/>
            <a:r>
              <a:rPr lang="en-GB" smtClean="0"/>
              <a:t>      Particles in a solid – animation</a:t>
            </a:r>
          </a:p>
        </p:txBody>
      </p:sp>
      <p:pic>
        <p:nvPicPr>
          <p:cNvPr id="3076" name="Picture 3" descr="flash icon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0450" y="13335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ontrols>
      <p:control spid="13322" name="ShockwaveFlash1" r:id="rId2" imgW="7621064" imgH="5714286"/>
    </p:controls>
    <p:extLst>
      <p:ext uri="{BB962C8B-B14F-4D97-AF65-F5344CB8AC3E}">
        <p14:creationId xmlns:p14="http://schemas.microsoft.com/office/powerpoint/2010/main" xmlns="" val="255207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7432"/>
            <a:ext cx="9223376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229" y="-40411"/>
            <a:ext cx="6965245" cy="1202485"/>
          </a:xfrm>
        </p:spPr>
        <p:txBody>
          <a:bodyPr/>
          <a:lstStyle/>
          <a:p>
            <a:r>
              <a:rPr lang="en-US" sz="7200" dirty="0" smtClean="0">
                <a:solidFill>
                  <a:schemeClr val="bg1"/>
                </a:solidFill>
                <a:latin typeface="Bernard MT Condensed" pitchFamily="18" charset="0"/>
              </a:rPr>
              <a:t>Liquids</a:t>
            </a:r>
            <a:endParaRPr lang="en-US" sz="72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093694"/>
            <a:ext cx="7620000" cy="360381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 particles in a liquid are close together but can move and flow past one another.</a:t>
            </a:r>
          </a:p>
          <a:p>
            <a:r>
              <a:rPr lang="en-US" dirty="0" smtClean="0"/>
              <a:t>Liquids have a definite volume but they </a:t>
            </a:r>
            <a:r>
              <a:rPr lang="en-US" b="1" u="sng" dirty="0" smtClean="0"/>
              <a:t>do not </a:t>
            </a:r>
            <a:r>
              <a:rPr lang="en-US" dirty="0" smtClean="0"/>
              <a:t>have a definite shape. This is why liquids like water take the shape of the container they are in. 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37" b="5306"/>
          <a:stretch/>
        </p:blipFill>
        <p:spPr bwMode="auto">
          <a:xfrm>
            <a:off x="2133600" y="3276600"/>
            <a:ext cx="6096000" cy="2895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40229" y="4356319"/>
            <a:ext cx="13716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accent2">
                    <a:lumMod val="75000"/>
                  </a:schemeClr>
                </a:solidFill>
              </a:rPr>
              <a:t>Picture was taken at the exact moment these water balloons were popped!</a:t>
            </a:r>
            <a:endParaRPr lang="en-US" sz="16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68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7235825" cy="549275"/>
          </a:xfrm>
        </p:spPr>
        <p:txBody>
          <a:bodyPr/>
          <a:lstStyle/>
          <a:p>
            <a:pPr eaLnBrk="1" hangingPunct="1"/>
            <a:r>
              <a:rPr lang="en-GB" smtClean="0"/>
              <a:t>      Particles in a liquid – animation</a:t>
            </a:r>
          </a:p>
        </p:txBody>
      </p:sp>
      <p:pic>
        <p:nvPicPr>
          <p:cNvPr id="4100" name="Picture 3" descr="flash icon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0450" y="13335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ontrols>
      <p:control spid="14346" name="ShockwaveFlash1" r:id="rId2" imgW="7621064" imgH="5714286"/>
    </p:controls>
    <p:extLst>
      <p:ext uri="{BB962C8B-B14F-4D97-AF65-F5344CB8AC3E}">
        <p14:creationId xmlns:p14="http://schemas.microsoft.com/office/powerpoint/2010/main" xmlns="" val="5859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7184" y="76200"/>
            <a:ext cx="9223376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0574"/>
            <a:ext cx="8041440" cy="1214074"/>
          </a:xfrm>
        </p:spPr>
        <p:txBody>
          <a:bodyPr/>
          <a:lstStyle/>
          <a:p>
            <a:r>
              <a:rPr lang="en-US" sz="8800" dirty="0" smtClean="0">
                <a:solidFill>
                  <a:schemeClr val="bg1"/>
                </a:solidFill>
                <a:latin typeface="Bernard MT Condensed" pitchFamily="18" charset="0"/>
              </a:rPr>
              <a:t>Gases</a:t>
            </a:r>
            <a:endParaRPr lang="en-US" sz="8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676400"/>
            <a:ext cx="7620000" cy="3603812"/>
          </a:xfrm>
        </p:spPr>
        <p:txBody>
          <a:bodyPr/>
          <a:lstStyle/>
          <a:p>
            <a:r>
              <a:rPr lang="en-US" dirty="0" smtClean="0"/>
              <a:t>Particles in a gas have higher amounts of energy than those in a solid or liquid. 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Gases </a:t>
            </a:r>
            <a:r>
              <a:rPr lang="en-US" b="1" u="sng" dirty="0" smtClean="0">
                <a:solidFill>
                  <a:srgbClr val="FF0000"/>
                </a:solidFill>
              </a:rPr>
              <a:t>do not </a:t>
            </a:r>
            <a:r>
              <a:rPr lang="en-US" dirty="0" smtClean="0">
                <a:solidFill>
                  <a:srgbClr val="FF0000"/>
                </a:solidFill>
              </a:rPr>
              <a:t>have a definite shape or volume</a:t>
            </a:r>
            <a:r>
              <a:rPr lang="en-US" dirty="0" smtClean="0"/>
              <a:t>. When placed in a</a:t>
            </a:r>
            <a:r>
              <a:rPr lang="en-US" dirty="0"/>
              <a:t> </a:t>
            </a:r>
            <a:r>
              <a:rPr lang="en-US" dirty="0" smtClean="0"/>
              <a:t>container, it fills up the entire container and spreads out as far as possible.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821733"/>
            <a:ext cx="1905000" cy="2431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3657600"/>
            <a:ext cx="2178669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856835"/>
            <a:ext cx="2438400" cy="16538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93971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7164388" cy="549275"/>
          </a:xfrm>
        </p:spPr>
        <p:txBody>
          <a:bodyPr/>
          <a:lstStyle/>
          <a:p>
            <a:pPr eaLnBrk="1" hangingPunct="1"/>
            <a:r>
              <a:rPr lang="en-GB" smtClean="0"/>
              <a:t>      Particles in a gas – animation</a:t>
            </a:r>
          </a:p>
        </p:txBody>
      </p:sp>
      <p:pic>
        <p:nvPicPr>
          <p:cNvPr id="5124" name="Picture 3" descr="flash icon"/>
          <p:cNvPicPr>
            <a:picLocks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0450" y="133350"/>
            <a:ext cx="533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ontrols>
      <p:control spid="15370" name="ShockwaveFlash1" r:id="rId2" imgW="7621064" imgH="5714286"/>
    </p:controls>
    <p:extLst>
      <p:ext uri="{BB962C8B-B14F-4D97-AF65-F5344CB8AC3E}">
        <p14:creationId xmlns:p14="http://schemas.microsoft.com/office/powerpoint/2010/main" xmlns="" val="987116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73" y="228600"/>
            <a:ext cx="6965245" cy="1202485"/>
          </a:xfrm>
        </p:spPr>
        <p:txBody>
          <a:bodyPr/>
          <a:lstStyle/>
          <a:p>
            <a:r>
              <a:rPr lang="en-US" dirty="0" smtClean="0"/>
              <a:t>Molecular Motion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992084"/>
            <a:ext cx="5382392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4" t="4427" r="-204" b="-4427"/>
          <a:stretch/>
        </p:blipFill>
        <p:spPr bwMode="auto">
          <a:xfrm>
            <a:off x="2519746" y="4191000"/>
            <a:ext cx="4152900" cy="196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23396" y="1479067"/>
            <a:ext cx="2745600" cy="100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5800" y="1156822"/>
            <a:ext cx="571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Adding heat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5867400"/>
            <a:ext cx="7162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>
                <a:solidFill>
                  <a:srgbClr val="0070C0"/>
                </a:solidFill>
              </a:rPr>
              <a:t>Removing heat</a:t>
            </a:r>
            <a:endParaRPr lang="en-US" sz="2400" b="1" dirty="0">
              <a:solidFill>
                <a:srgbClr val="0070C0"/>
              </a:solidFill>
            </a:endParaRPr>
          </a:p>
        </p:txBody>
      </p:sp>
      <p:sp>
        <p:nvSpPr>
          <p:cNvPr id="4" name="Right Arrow 3"/>
          <p:cNvSpPr/>
          <p:nvPr/>
        </p:nvSpPr>
        <p:spPr>
          <a:xfrm>
            <a:off x="2519746" y="1272239"/>
            <a:ext cx="3962400" cy="2308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 rot="10800000">
            <a:off x="2133600" y="5991145"/>
            <a:ext cx="3962400" cy="230832"/>
          </a:xfrm>
          <a:prstGeom prst="righ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18614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3697069"/>
            <a:ext cx="739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your groups, you will rotate clockwise after 4 minutes through the 5 stations. You will write all information on the Gallery Walk handout.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99457" y="4343400"/>
            <a:ext cx="6172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Stay with your group at all times.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Do not move ahead or go back, wait for the timer to move.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You may discuss possible answers with your group members.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dirty="0" smtClean="0"/>
              <a:t>Raise your hand if you need assistance </a:t>
            </a:r>
            <a:r>
              <a:rPr lang="en-US" u="sng" dirty="0" smtClean="0"/>
              <a:t>after you have asked your group members. </a:t>
            </a:r>
            <a:endParaRPr lang="en-US" u="sng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7431" y="618898"/>
            <a:ext cx="7145337" cy="289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26116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Documents and Settings\303909\Local Settings\Temporary Internet Files\Content.IE5\5L8HOZW0\MP90039954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2800" y="1905000"/>
            <a:ext cx="4724400" cy="377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200"/>
            <a:ext cx="9156192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06196" y="216068"/>
            <a:ext cx="7543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latin typeface="Bernard MT Condensed" pitchFamily="18" charset="0"/>
              </a:rPr>
              <a:t>Independent Practice</a:t>
            </a:r>
            <a:endParaRPr lang="en-US" sz="6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30722" name="Picture 2" descr="C:\Documents and Settings\303909\Local Settings\Temporary Internet Files\Content.IE5\5WMR0WMH\MC90023289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600"/>
            <a:ext cx="2593659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3977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15696"/>
            <a:ext cx="91440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>
                <a:solidFill>
                  <a:schemeClr val="bg1"/>
                </a:solidFill>
                <a:latin typeface="Bernard MT Condensed" pitchFamily="18" charset="0"/>
              </a:rPr>
              <a:t>Agenda</a:t>
            </a:r>
            <a:endParaRPr lang="en-US" sz="9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Bell Ringer</a:t>
            </a:r>
          </a:p>
          <a:p>
            <a:r>
              <a:rPr lang="en-US" sz="3200" dirty="0" smtClean="0"/>
              <a:t>Atoms PowerPoint</a:t>
            </a:r>
          </a:p>
          <a:p>
            <a:pPr lvl="1"/>
            <a:r>
              <a:rPr lang="en-US" sz="2800" dirty="0" smtClean="0"/>
              <a:t>Interactive Notebook Notes</a:t>
            </a:r>
          </a:p>
          <a:p>
            <a:pPr lvl="1"/>
            <a:r>
              <a:rPr lang="en-US" sz="2800" dirty="0" smtClean="0"/>
              <a:t>Think-Pair-Share</a:t>
            </a:r>
          </a:p>
          <a:p>
            <a:r>
              <a:rPr lang="en-US" sz="3200" dirty="0" smtClean="0"/>
              <a:t>Brain Pop: Atomic Theory</a:t>
            </a:r>
          </a:p>
          <a:p>
            <a:r>
              <a:rPr lang="en-US" sz="3200" dirty="0" smtClean="0"/>
              <a:t>Gallery Walk Activity</a:t>
            </a:r>
          </a:p>
          <a:p>
            <a:r>
              <a:rPr lang="en-US" sz="3200" dirty="0" smtClean="0"/>
              <a:t>Independent Practice</a:t>
            </a:r>
          </a:p>
          <a:p>
            <a:endParaRPr lang="en-US" dirty="0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2553" y="3962400"/>
            <a:ext cx="296862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5966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09600"/>
            <a:ext cx="9144000" cy="1143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9600" dirty="0" smtClean="0">
                <a:solidFill>
                  <a:schemeClr val="bg1"/>
                </a:solidFill>
                <a:latin typeface="Bernard MT Condensed" pitchFamily="18" charset="0"/>
              </a:rPr>
              <a:t>Atoms</a:t>
            </a:r>
            <a:endParaRPr lang="en-US" sz="9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Matter is anything that takes up space and has mass. </a:t>
            </a:r>
            <a:r>
              <a:rPr lang="en-US" dirty="0" smtClean="0">
                <a:solidFill>
                  <a:srgbClr val="FF0000"/>
                </a:solidFill>
              </a:rPr>
              <a:t>All matter is made of atoms. </a:t>
            </a:r>
          </a:p>
          <a:p>
            <a:r>
              <a:rPr lang="en-US" u="sng" dirty="0" smtClean="0"/>
              <a:t>Atoms are the basic building blocks of matter</a:t>
            </a:r>
            <a:r>
              <a:rPr lang="en-US" dirty="0" smtClean="0"/>
              <a:t>. They make up everything around us; Your desk, the board, your body, everything is made of atoms!</a:t>
            </a:r>
          </a:p>
          <a:p>
            <a:r>
              <a:rPr lang="en-US" dirty="0" smtClean="0"/>
              <a:t>Atoms are too small to see without powerful microscopes.</a:t>
            </a: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4331" y="3925711"/>
            <a:ext cx="296862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577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609600"/>
            <a:ext cx="9144000" cy="1143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9600" dirty="0" smtClean="0">
                <a:solidFill>
                  <a:schemeClr val="bg1"/>
                </a:solidFill>
                <a:latin typeface="Bernard MT Condensed" pitchFamily="18" charset="0"/>
              </a:rPr>
              <a:t>Atomic Structure</a:t>
            </a:r>
            <a:endParaRPr lang="en-US" sz="96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There are two basic components in every atom: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Electron Cloud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Nucleus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27914" y="3048000"/>
            <a:ext cx="27432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2895600" y="3200400"/>
            <a:ext cx="3048000" cy="457200"/>
          </a:xfrm>
          <a:prstGeom prst="straightConnector1">
            <a:avLst/>
          </a:prstGeom>
          <a:ln w="254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057400" y="4114800"/>
            <a:ext cx="4800600" cy="304800"/>
          </a:xfrm>
          <a:prstGeom prst="straightConnector1">
            <a:avLst/>
          </a:prstGeom>
          <a:ln w="254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50684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609600"/>
            <a:ext cx="9144000" cy="1143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36563"/>
            <a:ext cx="8534400" cy="1442674"/>
          </a:xfrm>
        </p:spPr>
        <p:txBody>
          <a:bodyPr/>
          <a:lstStyle/>
          <a:p>
            <a:r>
              <a:rPr lang="en-US" sz="8000" dirty="0" smtClean="0">
                <a:solidFill>
                  <a:schemeClr val="bg1"/>
                </a:solidFill>
                <a:latin typeface="Bernard MT Condensed" pitchFamily="18" charset="0"/>
              </a:rPr>
              <a:t>Subatomic Particles</a:t>
            </a:r>
            <a:endParaRPr lang="en-US" sz="8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Three subatomic particles make up every atom: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68048157"/>
              </p:ext>
            </p:extLst>
          </p:nvPr>
        </p:nvGraphicFramePr>
        <p:xfrm>
          <a:off x="1371600" y="2819400"/>
          <a:ext cx="6553200" cy="184404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184400"/>
                <a:gridCol w="2184400"/>
                <a:gridCol w="2184400"/>
              </a:tblGrid>
              <a:tr h="3810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Subatomic Particle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Charge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Location</a:t>
                      </a:r>
                      <a:endParaRPr lang="en-US" dirty="0"/>
                    </a:p>
                  </a:txBody>
                  <a:tcPr/>
                </a:tc>
              </a:tr>
              <a:tr h="487680">
                <a:tc>
                  <a:txBody>
                    <a:bodyPr/>
                    <a:lstStyle/>
                    <a:p>
                      <a:r>
                        <a:rPr lang="en-US" dirty="0" smtClean="0"/>
                        <a:t>Proton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Positive (+)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Nucleus or “Core”</a:t>
                      </a:r>
                      <a:endParaRPr lang="en-US" dirty="0"/>
                    </a:p>
                  </a:txBody>
                  <a:tcPr/>
                </a:tc>
              </a:tr>
              <a:tr h="487680">
                <a:tc>
                  <a:txBody>
                    <a:bodyPr/>
                    <a:lstStyle/>
                    <a:p>
                      <a:r>
                        <a:rPr lang="en-US" dirty="0" smtClean="0"/>
                        <a:t>Neutron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 Charge (0)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Nucleus or “Core”</a:t>
                      </a:r>
                    </a:p>
                  </a:txBody>
                  <a:tcPr/>
                </a:tc>
              </a:tr>
              <a:tr h="487680">
                <a:tc>
                  <a:txBody>
                    <a:bodyPr/>
                    <a:lstStyle/>
                    <a:p>
                      <a:r>
                        <a:rPr lang="en-US" dirty="0" smtClean="0"/>
                        <a:t>Electron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Negative (-)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Electron Cloud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5619" y="3939822"/>
            <a:ext cx="296862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811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 C 0.06892 0 0.125 0.05602 0.125 0.125 C 0.125 0.19398 0.06892 0.25 3.33333E-6 0.25 C -0.06893 0.25 -0.125 0.19398 -0.125 0.125 C -0.125 0.05602 -0.06893 0 3.33333E-6 0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09600"/>
            <a:ext cx="9144000" cy="1143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 smtClean="0">
                <a:solidFill>
                  <a:schemeClr val="bg1"/>
                </a:solidFill>
                <a:latin typeface="Bernard MT Condensed" pitchFamily="18" charset="0"/>
              </a:rPr>
              <a:t>Subatomic Particles</a:t>
            </a:r>
            <a:endParaRPr lang="en-US" sz="8000" dirty="0">
              <a:solidFill>
                <a:schemeClr val="bg1"/>
              </a:solidFill>
              <a:latin typeface="Bernard MT Condensed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593771" y="2743081"/>
            <a:ext cx="2743438" cy="2743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200" y="2551331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Electron Cloud: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Electrons </a:t>
            </a:r>
            <a:r>
              <a:rPr lang="en-US" dirty="0" smtClean="0"/>
              <a:t>orbit the nucleus.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000" y="4114800"/>
            <a:ext cx="2514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Nucleus or “Core”: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>
                <a:solidFill>
                  <a:srgbClr val="FF0000"/>
                </a:solidFill>
              </a:rPr>
              <a:t>Protons </a:t>
            </a:r>
            <a:r>
              <a:rPr lang="en-US" dirty="0" smtClean="0"/>
              <a:t>and</a:t>
            </a:r>
            <a:r>
              <a:rPr lang="en-US" dirty="0" smtClean="0">
                <a:solidFill>
                  <a:srgbClr val="FF0000"/>
                </a:solidFill>
              </a:rPr>
              <a:t> Neutrons </a:t>
            </a:r>
            <a:r>
              <a:rPr lang="en-US" dirty="0" smtClean="0"/>
              <a:t>are found in the nucleus. </a:t>
            </a:r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3124200" y="4191000"/>
            <a:ext cx="2819400" cy="9252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895600" y="2779931"/>
            <a:ext cx="2286000" cy="34426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5375" y="3867329"/>
            <a:ext cx="296862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4252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b="1" dirty="0" smtClean="0">
                <a:solidFill>
                  <a:schemeClr val="accent2">
                    <a:lumMod val="75000"/>
                  </a:schemeClr>
                </a:solidFill>
              </a:rPr>
              <a:t>Atomic</a:t>
            </a:r>
            <a:r>
              <a:rPr lang="en-US" sz="7200" b="1" dirty="0" smtClean="0"/>
              <a:t> Theory</a:t>
            </a:r>
            <a:endParaRPr lang="en-US" sz="72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0086" y="1905000"/>
            <a:ext cx="6629400" cy="4126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4384" y="0"/>
            <a:ext cx="9144000" cy="762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12938" y="6096000"/>
            <a:ext cx="9144000" cy="762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ight Arrow 2"/>
          <p:cNvSpPr/>
          <p:nvPr/>
        </p:nvSpPr>
        <p:spPr>
          <a:xfrm>
            <a:off x="3352800" y="2362200"/>
            <a:ext cx="762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Arrow 6"/>
          <p:cNvSpPr/>
          <p:nvPr/>
        </p:nvSpPr>
        <p:spPr>
          <a:xfrm>
            <a:off x="5181600" y="2362200"/>
            <a:ext cx="762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rot="9193093">
            <a:off x="2900976" y="3391342"/>
            <a:ext cx="3287621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2971800" y="4800600"/>
            <a:ext cx="1572986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319784" y="1556656"/>
            <a:ext cx="655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Copperplate Gothic Light" pitchFamily="34" charset="0"/>
              </a:rPr>
              <a:t>Changes over time…</a:t>
            </a:r>
            <a:endParaRPr lang="en-US" sz="2400" dirty="0">
              <a:latin typeface="Copperplate Gothic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737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b="1" dirty="0" smtClean="0">
                <a:solidFill>
                  <a:schemeClr val="accent2">
                    <a:lumMod val="75000"/>
                  </a:schemeClr>
                </a:solidFill>
                <a:latin typeface="Aharoni" pitchFamily="2" charset="-79"/>
                <a:cs typeface="Aharoni" pitchFamily="2" charset="-79"/>
              </a:rPr>
              <a:t>Atomic Theory</a:t>
            </a:r>
            <a:endParaRPr lang="en-US" sz="7200" b="1" dirty="0">
              <a:solidFill>
                <a:schemeClr val="accent2">
                  <a:lumMod val="75000"/>
                </a:scheme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Because we can not see atoms, we use models to teach and learn about atoms. </a:t>
            </a:r>
          </a:p>
          <a:p>
            <a:r>
              <a:rPr lang="en-US" dirty="0" smtClean="0"/>
              <a:t>The atomic theory has changed over time as new technologies have become available.</a:t>
            </a:r>
          </a:p>
          <a:p>
            <a:pPr lvl="2"/>
            <a:endParaRPr lang="en-US" dirty="0" smtClean="0"/>
          </a:p>
          <a:p>
            <a:pPr lvl="3"/>
            <a:r>
              <a:rPr lang="en-US" dirty="0" smtClean="0"/>
              <a:t>Remember: Scientific knowledge builds on past research and experimentation.</a:t>
            </a:r>
            <a:endParaRPr lang="en-US" dirty="0"/>
          </a:p>
        </p:txBody>
      </p:sp>
      <p:pic>
        <p:nvPicPr>
          <p:cNvPr id="9218" name="Picture 2" descr="C:\Documents and Settings\303909\Local Settings\Temporary Internet Files\Content.IE5\T7JS2BCY\MC90015169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66444"/>
            <a:ext cx="1823314" cy="1695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5375" y="3962400"/>
            <a:ext cx="2968625" cy="289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8900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theme/theme1.xml><?xml version="1.0" encoding="utf-8"?>
<a:theme xmlns:a="http://schemas.openxmlformats.org/drawingml/2006/main" name="1_master">
  <a:themeElements>
    <a:clrScheme name="1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master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rgbClr val="00FFFF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rgbClr val="00FFFF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401</TotalTime>
  <Words>836</Words>
  <Application>Microsoft Office PowerPoint</Application>
  <PresentationFormat>On-screen Show (4:3)</PresentationFormat>
  <Paragraphs>128</Paragraphs>
  <Slides>29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1_master</vt:lpstr>
      <vt:lpstr>Sketchbook</vt:lpstr>
      <vt:lpstr>Picture Publisher Image</vt:lpstr>
      <vt:lpstr>Atoms and Atomic Theory</vt:lpstr>
      <vt:lpstr>Objectives</vt:lpstr>
      <vt:lpstr>Agenda</vt:lpstr>
      <vt:lpstr>Atoms</vt:lpstr>
      <vt:lpstr>Atomic Structure</vt:lpstr>
      <vt:lpstr>Subatomic Particles</vt:lpstr>
      <vt:lpstr>Subatomic Particles</vt:lpstr>
      <vt:lpstr>Atomic Theory</vt:lpstr>
      <vt:lpstr>Atomic Theory</vt:lpstr>
      <vt:lpstr>Atomic Theory Timeline </vt:lpstr>
      <vt:lpstr>Atomic Theory Timeline </vt:lpstr>
      <vt:lpstr>Atomic Theory Timeline </vt:lpstr>
      <vt:lpstr>Atomic Theory Timeline </vt:lpstr>
      <vt:lpstr>Atomic Theory Timeline </vt:lpstr>
      <vt:lpstr>Slide 15</vt:lpstr>
      <vt:lpstr>Think-Pair-Share!</vt:lpstr>
      <vt:lpstr>Slide 17</vt:lpstr>
      <vt:lpstr>Atoms and Atomic Theory</vt:lpstr>
      <vt:lpstr>      Three states of matter</vt:lpstr>
      <vt:lpstr>Slide 20</vt:lpstr>
      <vt:lpstr>Solids</vt:lpstr>
      <vt:lpstr>      Particles in a solid – animation</vt:lpstr>
      <vt:lpstr>Liquids</vt:lpstr>
      <vt:lpstr>      Particles in a liquid – animation</vt:lpstr>
      <vt:lpstr>Gases</vt:lpstr>
      <vt:lpstr>      Particles in a gas – animation</vt:lpstr>
      <vt:lpstr>Molecular Motion</vt:lpstr>
      <vt:lpstr>Slide 28</vt:lpstr>
      <vt:lpstr>Slide 29</vt:lpstr>
    </vt:vector>
  </TitlesOfParts>
  <Company>M-DCPS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Atoms</dc:title>
  <dc:creator>Pena, Laura</dc:creator>
  <cp:lastModifiedBy>jluckey</cp:lastModifiedBy>
  <cp:revision>100</cp:revision>
  <dcterms:created xsi:type="dcterms:W3CDTF">2013-04-30T16:43:53Z</dcterms:created>
  <dcterms:modified xsi:type="dcterms:W3CDTF">2014-04-02T14:47:55Z</dcterms:modified>
</cp:coreProperties>
</file>